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5" r:id="rId1"/>
  </p:sldMasterIdLst>
  <p:notesMasterIdLst>
    <p:notesMasterId r:id="rId12"/>
  </p:notesMasterIdLst>
  <p:sldIdLst>
    <p:sldId id="256" r:id="rId2"/>
    <p:sldId id="257" r:id="rId3"/>
    <p:sldId id="261" r:id="rId4"/>
    <p:sldId id="259" r:id="rId5"/>
    <p:sldId id="258" r:id="rId6"/>
    <p:sldId id="260" r:id="rId7"/>
    <p:sldId id="262" r:id="rId8"/>
    <p:sldId id="263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90"/>
    <p:restoredTop sz="47555"/>
  </p:normalViewPr>
  <p:slideViewPr>
    <p:cSldViewPr snapToGrid="0" snapToObjects="1">
      <p:cViewPr varScale="1">
        <p:scale>
          <a:sx n="48" d="100"/>
          <a:sy n="48" d="100"/>
        </p:scale>
        <p:origin x="15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03E97F-2996-8F4A-966E-4C875A24ED9D}" type="datetimeFigureOut">
              <a:rPr lang="en-US" smtClean="0"/>
              <a:t>5/25/17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DAEAC9-BFF7-9E49-B442-905CC824E4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39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GSEA considers experiments with samples belonging to two classes labeled 1 or 2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Genes are ranked based on their correlation between their expression and class distinction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Given a GIVEN defined set of genes S (genes encoding products in a metabolic pathway or same GO category), the goal of GSEA is to determine whether the members of S are randomly distributed throughout L or primarily found at the top or bottom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AEAC9-BFF7-9E49-B442-905CC824E4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133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Uses Java web start technology</a:t>
            </a:r>
          </a:p>
          <a:p>
            <a:r>
              <a:rPr lang="en-US" dirty="0" smtClean="0"/>
              <a:t>Command line</a:t>
            </a:r>
          </a:p>
          <a:p>
            <a:r>
              <a:rPr lang="en-US" dirty="0" smtClean="0"/>
              <a:t>R-GSEA</a:t>
            </a:r>
            <a:r>
              <a:rPr lang="en-US" baseline="0" dirty="0" smtClean="0"/>
              <a:t> is GSEA for the R programming environment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AEAC9-BFF7-9E49-B442-905CC824E4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174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key elements of the GSEA method</a:t>
            </a:r>
          </a:p>
          <a:p>
            <a:pPr lvl="2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calculation of an enrichment score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3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calculate an enrichment score that reflects the degree to which a set S is overexpressed at the extremes of entire ranked list L</a:t>
            </a:r>
          </a:p>
          <a:p>
            <a:pPr lvl="3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score is calculated by ‘walking’ down the list L, increasing a running-sum statistic when we encounter a gene in S and decreasing when it’s not in S</a:t>
            </a:r>
          </a:p>
          <a:p>
            <a:pPr lvl="3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magnitude of the increment depends on the correlation of the gene with the phenotype</a:t>
            </a:r>
          </a:p>
          <a:p>
            <a:pPr lvl="3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enrichment score is the maximum deviation from zero encountered in the random walk</a:t>
            </a:r>
          </a:p>
          <a:p>
            <a:pPr lvl="4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kolmogorov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smirnof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-like statistic</a:t>
            </a:r>
          </a:p>
          <a:p>
            <a:pPr lvl="2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estimation of significance level of the ES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3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estimate the statistical significance (P value) of the ES by using an empirical phenotype-based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perumutation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test procedure that preserves the complex correlation structure of the gene expression</a:t>
            </a:r>
          </a:p>
          <a:p>
            <a:pPr lvl="3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permute the phenotype labels and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recompute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ES of he gene set for the permuted data, which generates a null distribution of the ES</a:t>
            </a:r>
          </a:p>
          <a:p>
            <a:pPr lvl="3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 is then calculated relative to the null distribution</a:t>
            </a:r>
          </a:p>
          <a:p>
            <a:pPr lvl="3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Preserves gene-gene correlations and provides a more biologically reasonable assessment of significance</a:t>
            </a:r>
          </a:p>
          <a:p>
            <a:pPr lvl="2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adjustment for multiple hypothesis testing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3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normalize the ES for each gene set to account for the size of the set, yielding a normalized ES</a:t>
            </a:r>
          </a:p>
          <a:p>
            <a:pPr lvl="3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 false positives by calculating the FDR corresponding with each NES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AEAC9-BFF7-9E49-B442-905CC824E4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79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leading edge subset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all members of the gene set will typically participate in a biological process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extract the core members of high scoring gene sets that contribute to the ES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leading edge subset to be those genes in the gene set S that appear in the ranked list L at, or before, the point where the running sum reaches its maximum deviation from zero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 of a gene set that accounts for the enrichment signal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GSEA-P software package has tools for examining and clustering leading-edge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subsets</a:t>
            </a:r>
          </a:p>
          <a:p>
            <a:pPr lvl="2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Single</a:t>
            </a:r>
            <a:r>
              <a:rPr lang="en-US" baseline="0" dirty="0" smtClean="0"/>
              <a:t> cell RNA-</a:t>
            </a:r>
            <a:r>
              <a:rPr lang="en-US" baseline="0" dirty="0" err="1" smtClean="0"/>
              <a:t>seq</a:t>
            </a:r>
            <a:r>
              <a:rPr lang="en-US" baseline="0" smtClean="0"/>
              <a:t>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AEAC9-BFF7-9E49-B442-905CC824E4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47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30C1A-76B1-A446-AA02-96C5AA7B4A12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454C2-1632-8C44-AFC1-EC386BD493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30C1A-76B1-A446-AA02-96C5AA7B4A12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454C2-1632-8C44-AFC1-EC386BD493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30C1A-76B1-A446-AA02-96C5AA7B4A12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454C2-1632-8C44-AFC1-EC386BD493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30C1A-76B1-A446-AA02-96C5AA7B4A12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454C2-1632-8C44-AFC1-EC386BD493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30C1A-76B1-A446-AA02-96C5AA7B4A12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454C2-1632-8C44-AFC1-EC386BD493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30C1A-76B1-A446-AA02-96C5AA7B4A12}" type="datetimeFigureOut">
              <a:rPr lang="en-US" smtClean="0"/>
              <a:t>5/25/17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454C2-1632-8C44-AFC1-EC386BD493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30C1A-76B1-A446-AA02-96C5AA7B4A12}" type="datetimeFigureOut">
              <a:rPr lang="en-US" smtClean="0"/>
              <a:t>5/25/17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454C2-1632-8C44-AFC1-EC386BD493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30C1A-76B1-A446-AA02-96C5AA7B4A12}" type="datetimeFigureOut">
              <a:rPr lang="en-US" smtClean="0"/>
              <a:t>5/25/17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454C2-1632-8C44-AFC1-EC386BD493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30C1A-76B1-A446-AA02-96C5AA7B4A12}" type="datetimeFigureOut">
              <a:rPr lang="en-US" smtClean="0"/>
              <a:t>5/25/17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454C2-1632-8C44-AFC1-EC386BD493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30C1A-76B1-A446-AA02-96C5AA7B4A12}" type="datetimeFigureOut">
              <a:rPr lang="en-US" smtClean="0"/>
              <a:t>5/25/17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454C2-1632-8C44-AFC1-EC386BD493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30C1A-76B1-A446-AA02-96C5AA7B4A12}" type="datetimeFigureOut">
              <a:rPr lang="en-US" smtClean="0"/>
              <a:t>5/25/17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454C2-1632-8C44-AFC1-EC386BD493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30C1A-76B1-A446-AA02-96C5AA7B4A12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0454C2-1632-8C44-AFC1-EC386BD49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86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GSEA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5/25/17</a:t>
            </a:r>
          </a:p>
          <a:p>
            <a:r>
              <a:rPr lang="en-US" dirty="0" smtClean="0"/>
              <a:t>Dalia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9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541" y="1172463"/>
            <a:ext cx="8955741" cy="2129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1" y="3831916"/>
            <a:ext cx="12192000" cy="215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703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Method to identify classes of genes or proteins that are overrepresented in a large set of genes </a:t>
            </a:r>
          </a:p>
          <a:p>
            <a:r>
              <a:rPr lang="en-US" dirty="0" smtClean="0"/>
              <a:t>Goal</a:t>
            </a:r>
          </a:p>
          <a:p>
            <a:pPr lvl="1"/>
            <a:r>
              <a:rPr lang="en-US" dirty="0" smtClean="0"/>
              <a:t>Determine whether members of gene set S occur at the top or bottom of list L</a:t>
            </a:r>
          </a:p>
        </p:txBody>
      </p:sp>
    </p:spTree>
    <p:extLst>
      <p:ext uri="{BB962C8B-B14F-4D97-AF65-F5344CB8AC3E}">
        <p14:creationId xmlns:p14="http://schemas.microsoft.com/office/powerpoint/2010/main" val="111028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this better?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individual gene may meet threshold for statistical significance</a:t>
            </a:r>
          </a:p>
          <a:p>
            <a:r>
              <a:rPr lang="en-US" dirty="0" smtClean="0"/>
              <a:t>Individual gene view may not have a unifying biological theme</a:t>
            </a:r>
          </a:p>
          <a:p>
            <a:r>
              <a:rPr lang="en-US" dirty="0" smtClean="0"/>
              <a:t>Important pathway effects may be missing</a:t>
            </a:r>
          </a:p>
        </p:txBody>
      </p:sp>
    </p:spTree>
    <p:extLst>
      <p:ext uri="{BB962C8B-B14F-4D97-AF65-F5344CB8AC3E}">
        <p14:creationId xmlns:p14="http://schemas.microsoft.com/office/powerpoint/2010/main" val="47581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6264"/>
            <a:ext cx="10515600" cy="1325563"/>
          </a:xfrm>
        </p:spPr>
        <p:txBody>
          <a:bodyPr/>
          <a:lstStyle/>
          <a:p>
            <a:r>
              <a:rPr lang="en-US" dirty="0" smtClean="0"/>
              <a:t>What do you need?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0475"/>
            <a:ext cx="4406153" cy="4655857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Expression dataset file</a:t>
            </a:r>
          </a:p>
          <a:p>
            <a:pPr lvl="1"/>
            <a:r>
              <a:rPr lang="en-US" dirty="0" err="1" smtClean="0"/>
              <a:t>Affymetrix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Phenotype labels file</a:t>
            </a:r>
          </a:p>
          <a:p>
            <a:pPr lvl="1"/>
            <a:r>
              <a:rPr lang="en-US" dirty="0" smtClean="0"/>
              <a:t>Associates each sample with a phenotype</a:t>
            </a:r>
          </a:p>
          <a:p>
            <a:r>
              <a:rPr lang="en-US" dirty="0" smtClean="0"/>
              <a:t>Gene sets file</a:t>
            </a:r>
          </a:p>
          <a:p>
            <a:pPr lvl="1"/>
            <a:r>
              <a:rPr lang="en-US" dirty="0" err="1" smtClean="0"/>
              <a:t>MSigDB</a:t>
            </a:r>
            <a:r>
              <a:rPr lang="en-US" dirty="0" smtClean="0"/>
              <a:t> or own gene sets file</a:t>
            </a:r>
          </a:p>
          <a:p>
            <a:r>
              <a:rPr lang="en-US" dirty="0" smtClean="0"/>
              <a:t>Chip (array) annotation file</a:t>
            </a:r>
          </a:p>
          <a:p>
            <a:pPr lvl="1"/>
            <a:r>
              <a:rPr lang="en-US" dirty="0" smtClean="0"/>
              <a:t>Lists each probe on the chip and its matching HUGO gene symbol</a:t>
            </a:r>
          </a:p>
          <a:p>
            <a:pPr lvl="1"/>
            <a:r>
              <a:rPr lang="en-US" dirty="0" smtClean="0"/>
              <a:t>On GSEA website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621" y="889045"/>
            <a:ext cx="5936722" cy="45182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8325" y="5823841"/>
            <a:ext cx="3361018" cy="103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key elements of the GSEA method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4675094" cy="4467599"/>
          </a:xfrm>
        </p:spPr>
        <p:txBody>
          <a:bodyPr/>
          <a:lstStyle/>
          <a:p>
            <a:r>
              <a:rPr lang="en-US" dirty="0" smtClean="0"/>
              <a:t>Calculation of an enrichment score</a:t>
            </a:r>
          </a:p>
          <a:p>
            <a:r>
              <a:rPr lang="en-US" dirty="0" smtClean="0"/>
              <a:t>Estimation of significance level of the enrichment score</a:t>
            </a:r>
          </a:p>
          <a:p>
            <a:r>
              <a:rPr lang="en-US" dirty="0" smtClean="0"/>
              <a:t>Adjustment for multiple hypothesis testing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497" y="1400563"/>
            <a:ext cx="5906265" cy="456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7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Leading Edge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all members of the gene set typically participate in biological process</a:t>
            </a:r>
          </a:p>
          <a:p>
            <a:r>
              <a:rPr lang="en-US" dirty="0" smtClean="0"/>
              <a:t>Extract the core members of high scoring gene sets that contribute to the enrichment score</a:t>
            </a:r>
          </a:p>
          <a:p>
            <a:r>
              <a:rPr lang="en-US" dirty="0" smtClean="0"/>
              <a:t>Subsets genes in gene set S that appear in ranked list L at or before the point where the running sum reaches its maximum deviation from zero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48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 key statistics in the GSEA report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Enrichment score</a:t>
            </a:r>
          </a:p>
          <a:p>
            <a:pPr lvl="1"/>
            <a:r>
              <a:rPr lang="en-US" dirty="0" smtClean="0"/>
              <a:t>Negative ES indicates gene set enrichment at the bottom of the ranked list</a:t>
            </a:r>
          </a:p>
          <a:p>
            <a:pPr lvl="1"/>
            <a:r>
              <a:rPr lang="en-US" dirty="0" smtClean="0"/>
              <a:t>Positive ES indicates gene set enrichment at the top of the ranked list</a:t>
            </a:r>
          </a:p>
          <a:p>
            <a:r>
              <a:rPr lang="en-US" dirty="0" smtClean="0"/>
              <a:t>Normalized enrichment score</a:t>
            </a:r>
          </a:p>
          <a:p>
            <a:pPr lvl="1"/>
            <a:r>
              <a:rPr lang="en-US" dirty="0" smtClean="0"/>
              <a:t>Accounts for differences in gene set size and in correlations between gene sets and expression data sets</a:t>
            </a:r>
          </a:p>
          <a:p>
            <a:pPr lvl="2"/>
            <a:r>
              <a:rPr lang="en-US" dirty="0" smtClean="0"/>
              <a:t>Can compare across gene sets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601882"/>
            <a:ext cx="7311465" cy="107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74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 key statistics in the GSEA report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False Discovery Rate</a:t>
            </a:r>
          </a:p>
          <a:p>
            <a:pPr lvl="1"/>
            <a:r>
              <a:rPr lang="en-US" dirty="0" smtClean="0"/>
              <a:t>Probability that a gene set within a given NES represents a false positive finding</a:t>
            </a:r>
          </a:p>
          <a:p>
            <a:pPr lvl="1"/>
            <a:r>
              <a:rPr lang="en-US" dirty="0" smtClean="0"/>
              <a:t>As absolute NES decreases the corresponding FDR increases</a:t>
            </a:r>
          </a:p>
          <a:p>
            <a:r>
              <a:rPr lang="en-US" dirty="0" smtClean="0"/>
              <a:t>Nominal P Value</a:t>
            </a:r>
          </a:p>
          <a:p>
            <a:pPr lvl="1"/>
            <a:r>
              <a:rPr lang="en-US" dirty="0" smtClean="0"/>
              <a:t>Estimates the statistical significance of the enrichment score for a single gene set</a:t>
            </a:r>
          </a:p>
          <a:p>
            <a:pPr lvl="1"/>
            <a:r>
              <a:rPr lang="en-US" dirty="0" smtClean="0"/>
              <a:t>A p value of 0 indicates an actual p value of less than 1/# of permutations</a:t>
            </a:r>
          </a:p>
          <a:p>
            <a:pPr lvl="2"/>
            <a:r>
              <a:rPr lang="en-US" dirty="0" smtClean="0"/>
              <a:t>100 permutations, a reported p value of 0.0 indicates a p value of less than .01</a:t>
            </a:r>
          </a:p>
          <a:p>
            <a:pPr lvl="2"/>
            <a:r>
              <a:rPr lang="en-US" dirty="0" smtClean="0"/>
              <a:t>Increase the number of permutations for a more accurate p value—typically you want 1000 or GSEA might run out of memory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618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GSEA report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170711" cy="2365600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56351"/>
            <a:ext cx="5170711" cy="9157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599" y="4556351"/>
            <a:ext cx="5054253" cy="9157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4866" y="1929952"/>
            <a:ext cx="5238934" cy="188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13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</TotalTime>
  <Words>767</Words>
  <Application>Microsoft Macintosh PowerPoint</Application>
  <PresentationFormat>Widescreen</PresentationFormat>
  <Paragraphs>79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Calibri Light</vt:lpstr>
      <vt:lpstr>Arial</vt:lpstr>
      <vt:lpstr>Office Theme</vt:lpstr>
      <vt:lpstr>GSEA</vt:lpstr>
      <vt:lpstr>What is it?</vt:lpstr>
      <vt:lpstr>Why is this better?</vt:lpstr>
      <vt:lpstr>What do you need? </vt:lpstr>
      <vt:lpstr>3 key elements of the GSEA method </vt:lpstr>
      <vt:lpstr>Leading Edge Analysis</vt:lpstr>
      <vt:lpstr>Four key statistics in the GSEA report</vt:lpstr>
      <vt:lpstr>Four key statistics in the GSEA report</vt:lpstr>
      <vt:lpstr>GSEA report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GSEA</dc:title>
  <dc:creator>Dalia Murra</dc:creator>
  <cp:lastModifiedBy>Dalia Murra</cp:lastModifiedBy>
  <cp:revision>12</cp:revision>
  <dcterms:created xsi:type="dcterms:W3CDTF">2017-05-24T18:41:48Z</dcterms:created>
  <dcterms:modified xsi:type="dcterms:W3CDTF">2017-05-25T18:47:50Z</dcterms:modified>
</cp:coreProperties>
</file>